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2" r:id="rId6"/>
    <p:sldId id="264" r:id="rId7"/>
    <p:sldId id="265" r:id="rId8"/>
    <p:sldId id="279" r:id="rId9"/>
    <p:sldId id="267" r:id="rId10"/>
    <p:sldId id="278" r:id="rId11"/>
    <p:sldId id="276" r:id="rId12"/>
  </p:sldIdLst>
  <p:sldSz cx="9144000" cy="5143500" type="screen16x9"/>
  <p:notesSz cx="6858000" cy="9144000"/>
  <p:embeddedFontLst>
    <p:embeddedFont>
      <p:font typeface="Montserrat" panose="020B0604020202020204" charset="-52"/>
      <p:regular r:id="rId14"/>
      <p:bold r:id="rId15"/>
      <p:italic r:id="rId16"/>
      <p:boldItalic r:id="rId17"/>
    </p:embeddedFon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Average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 varScale="1">
        <p:scale>
          <a:sx n="90" d="100"/>
          <a:sy n="90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184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847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78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Shape 1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Shape 8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Shape 18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Shape 203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ctrTitle"/>
          </p:nvPr>
        </p:nvSpPr>
        <p:spPr>
          <a:xfrm>
            <a:off x="3072808" y="1461442"/>
            <a:ext cx="5869173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Malfunctioning engine </a:t>
            </a:r>
            <a:r>
              <a:rPr lang="en-US" sz="2800" dirty="0"/>
              <a:t>clamping </a:t>
            </a:r>
            <a:r>
              <a:rPr lang="en-GB" sz="2800" dirty="0"/>
              <a:t>components detection using Phase based video magnification</a:t>
            </a:r>
            <a:endParaRPr sz="2800" dirty="0"/>
          </a:p>
        </p:txBody>
      </p:sp>
      <p:sp>
        <p:nvSpPr>
          <p:cNvPr id="229" name="Shape 229"/>
          <p:cNvSpPr txBox="1">
            <a:spLocks noGrp="1"/>
          </p:cNvSpPr>
          <p:nvPr>
            <p:ph type="subTitle" idx="1"/>
          </p:nvPr>
        </p:nvSpPr>
        <p:spPr>
          <a:xfrm>
            <a:off x="5901070" y="3794676"/>
            <a:ext cx="3242930" cy="13488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Aft>
                <a:spcPts val="1600"/>
              </a:spcAft>
            </a:pPr>
            <a:r>
              <a:rPr lang="en-US" dirty="0" err="1"/>
              <a:t>Anuar</a:t>
            </a:r>
            <a:r>
              <a:rPr lang="en-US" dirty="0"/>
              <a:t> </a:t>
            </a:r>
            <a:r>
              <a:rPr lang="en-US" dirty="0" err="1"/>
              <a:t>Maratkhan</a:t>
            </a:r>
            <a:endParaRPr lang="en-US" dirty="0"/>
          </a:p>
          <a:p>
            <a:pPr marL="0" indent="0">
              <a:lnSpc>
                <a:spcPct val="115000"/>
              </a:lnSpc>
              <a:spcAft>
                <a:spcPts val="1600"/>
              </a:spcAft>
            </a:pPr>
            <a:r>
              <a:rPr lang="en-US" dirty="0" err="1"/>
              <a:t>Ibrakhim</a:t>
            </a:r>
            <a:r>
              <a:rPr lang="en-US" dirty="0"/>
              <a:t> </a:t>
            </a:r>
            <a:r>
              <a:rPr lang="en-US" dirty="0" err="1"/>
              <a:t>Ilyassov</a:t>
            </a:r>
            <a:endParaRPr lang="en-US" dirty="0"/>
          </a:p>
          <a:p>
            <a:pPr marL="0" lvl="0" indent="0">
              <a:lnSpc>
                <a:spcPct val="115000"/>
              </a:lnSpc>
              <a:spcAft>
                <a:spcPts val="1600"/>
              </a:spcAft>
            </a:pPr>
            <a:r>
              <a:rPr lang="en-US" dirty="0"/>
              <a:t> Kudaibergen Urinbayev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 idx="2"/>
          </p:nvPr>
        </p:nvSpPr>
        <p:spPr>
          <a:xfrm>
            <a:off x="1149940" y="839411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Phases of two videos are shifted</a:t>
            </a:r>
            <a:endParaRPr sz="1000" dirty="0"/>
          </a:p>
        </p:txBody>
      </p:sp>
      <p:sp>
        <p:nvSpPr>
          <p:cNvPr id="572" name="Shape 572"/>
          <p:cNvSpPr txBox="1">
            <a:spLocks noGrp="1"/>
          </p:cNvSpPr>
          <p:nvPr>
            <p:ph type="title"/>
          </p:nvPr>
        </p:nvSpPr>
        <p:spPr>
          <a:xfrm>
            <a:off x="4859059" y="-71125"/>
            <a:ext cx="4027765" cy="16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US" dirty="0">
                <a:solidFill>
                  <a:schemeClr val="dk1"/>
                </a:solidFill>
              </a:rPr>
              <a:t>Find intersection 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by max shift of engines in  videos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4859059" y="1094861"/>
            <a:ext cx="2642700" cy="443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GB" sz="1000" dirty="0"/>
              <a:t>Cut the template</a:t>
            </a:r>
          </a:p>
        </p:txBody>
      </p:sp>
      <p:sp>
        <p:nvSpPr>
          <p:cNvPr id="29" name="Shape 660">
            <a:extLst>
              <a:ext uri="{FF2B5EF4-FFF2-40B4-BE49-F238E27FC236}">
                <a16:creationId xmlns:a16="http://schemas.microsoft.com/office/drawing/2014/main" id="{DE4C4826-6C17-473B-9F3C-5550F4D4564D}"/>
              </a:ext>
            </a:extLst>
          </p:cNvPr>
          <p:cNvSpPr txBox="1">
            <a:spLocks/>
          </p:cNvSpPr>
          <p:nvPr/>
        </p:nvSpPr>
        <p:spPr>
          <a:xfrm>
            <a:off x="1339610" y="79921"/>
            <a:ext cx="311809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dirty="0"/>
              <a:t>Matching of two videos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DF04507-2D7B-4164-8D82-94ABC17F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40" y="1303297"/>
            <a:ext cx="2798479" cy="21292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9A930C-44B2-4285-B26F-2D5E6BB54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057" y="1477532"/>
            <a:ext cx="4205161" cy="2454258"/>
          </a:xfrm>
          <a:prstGeom prst="rect">
            <a:avLst/>
          </a:prstGeom>
        </p:spPr>
      </p:pic>
      <p:sp>
        <p:nvSpPr>
          <p:cNvPr id="33" name="Shape 573">
            <a:extLst>
              <a:ext uri="{FF2B5EF4-FFF2-40B4-BE49-F238E27FC236}">
                <a16:creationId xmlns:a16="http://schemas.microsoft.com/office/drawing/2014/main" id="{1D940066-A1F7-4A75-9863-CD2D0D049A15}"/>
              </a:ext>
            </a:extLst>
          </p:cNvPr>
          <p:cNvSpPr txBox="1">
            <a:spLocks/>
          </p:cNvSpPr>
          <p:nvPr/>
        </p:nvSpPr>
        <p:spPr>
          <a:xfrm>
            <a:off x="4859057" y="3957275"/>
            <a:ext cx="26427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sz="1000" dirty="0"/>
              <a:t>2. Find the first frames of max shift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en-US" sz="1000" dirty="0"/>
              <a:t>3. Shift two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9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1CAA286-AAE7-4F07-99BD-C5502296A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0" y="1924850"/>
            <a:ext cx="3713089" cy="2091707"/>
          </a:xfrm>
          <a:prstGeom prst="rect">
            <a:avLst/>
          </a:prstGeom>
        </p:spPr>
      </p:pic>
      <p:sp>
        <p:nvSpPr>
          <p:cNvPr id="540" name="Shape 540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09380C-664F-408F-A244-D062B005D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7D6A1E-4C20-4D09-97F4-0E60C512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82" y="1924850"/>
            <a:ext cx="3713089" cy="2091707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0692363-354F-4C7E-914F-CB05495A32BB}"/>
              </a:ext>
            </a:extLst>
          </p:cNvPr>
          <p:cNvSpPr/>
          <p:nvPr/>
        </p:nvSpPr>
        <p:spPr>
          <a:xfrm>
            <a:off x="1149878" y="886851"/>
            <a:ext cx="30556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r>
              <a:rPr lang="en-GB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without frame matching: 7.62</a:t>
            </a:r>
          </a:p>
          <a:p>
            <a:pPr lvl="0"/>
            <a:r>
              <a:rPr lang="en-GB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RMSE</a:t>
            </a:r>
            <a:r>
              <a:rPr lang="en-GB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with frame matching: 7.49</a:t>
            </a:r>
          </a:p>
        </p:txBody>
      </p:sp>
    </p:spTree>
    <p:extLst>
      <p:ext uri="{BB962C8B-B14F-4D97-AF65-F5344CB8AC3E}">
        <p14:creationId xmlns:p14="http://schemas.microsoft.com/office/powerpoint/2010/main" val="78689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Outline</a:t>
            </a:r>
            <a:endParaRPr dirty="0"/>
          </a:p>
        </p:txBody>
      </p:sp>
      <p:sp>
        <p:nvSpPr>
          <p:cNvPr id="235" name="Shape 235"/>
          <p:cNvSpPr txBox="1"/>
          <p:nvPr/>
        </p:nvSpPr>
        <p:spPr>
          <a:xfrm>
            <a:off x="1294298" y="206775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Video magnification methods</a:t>
            </a:r>
            <a:endParaRPr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1294298" y="2408167"/>
            <a:ext cx="3148975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Phase based video magnification</a:t>
            </a:r>
            <a:endParaRPr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" name="Shape 238">
            <a:extLst>
              <a:ext uri="{FF2B5EF4-FFF2-40B4-BE49-F238E27FC236}">
                <a16:creationId xmlns:a16="http://schemas.microsoft.com/office/drawing/2014/main" id="{D244E168-6147-4FEB-9713-DD40A5D5FB8C}"/>
              </a:ext>
            </a:extLst>
          </p:cNvPr>
          <p:cNvSpPr txBox="1"/>
          <p:nvPr/>
        </p:nvSpPr>
        <p:spPr>
          <a:xfrm>
            <a:off x="1294298" y="338466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Experimental setup</a:t>
            </a:r>
            <a:endParaRPr sz="1800" dirty="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" name="Shape 237">
            <a:extLst>
              <a:ext uri="{FF2B5EF4-FFF2-40B4-BE49-F238E27FC236}">
                <a16:creationId xmlns:a16="http://schemas.microsoft.com/office/drawing/2014/main" id="{A7C845F4-A4A5-4D69-AF93-F53E12E467AA}"/>
              </a:ext>
            </a:extLst>
          </p:cNvPr>
          <p:cNvSpPr txBox="1"/>
          <p:nvPr/>
        </p:nvSpPr>
        <p:spPr>
          <a:xfrm>
            <a:off x="1294300" y="2748576"/>
            <a:ext cx="3148975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</a:rPr>
              <a:t>Applications/ Engine inspection</a:t>
            </a:r>
            <a:endParaRPr dirty="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1297500" y="19173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 magnification</a:t>
            </a:r>
            <a:endParaRPr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51F667-C5BC-4AB8-9F66-97C5E411B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6AB788-4C3D-44F0-AA5E-4FDB9A96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360" y="742158"/>
            <a:ext cx="7305133" cy="411325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C3B6FF2-04B2-4C28-8B78-1A999D772F32}"/>
              </a:ext>
            </a:extLst>
          </p:cNvPr>
          <p:cNvSpPr/>
          <p:nvPr/>
        </p:nvSpPr>
        <p:spPr>
          <a:xfrm>
            <a:off x="6249427" y="4855408"/>
            <a:ext cx="2533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youtu.be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DgK1Zl9asIQ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Lagrangian</a:t>
            </a:r>
            <a:r>
              <a:rPr lang="en-GB" dirty="0"/>
              <a:t> approach</a:t>
            </a:r>
            <a:endParaRPr dirty="0"/>
          </a:p>
        </p:txBody>
      </p:sp>
      <p:sp>
        <p:nvSpPr>
          <p:cNvPr id="255" name="Shape 255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Lorem ipsum </a:t>
            </a:r>
            <a:r>
              <a:rPr lang="en-GB" dirty="0" err="1">
                <a:solidFill>
                  <a:srgbClr val="FFFFFF"/>
                </a:solidFill>
              </a:rPr>
              <a:t>dolor</a:t>
            </a:r>
            <a:r>
              <a:rPr lang="en-GB" dirty="0">
                <a:solidFill>
                  <a:srgbClr val="FFFFFF"/>
                </a:solidFill>
              </a:rPr>
              <a:t> sit </a:t>
            </a:r>
            <a:r>
              <a:rPr lang="en-GB" dirty="0" err="1">
                <a:solidFill>
                  <a:srgbClr val="FFFFFF"/>
                </a:solidFill>
              </a:rPr>
              <a:t>amet</a:t>
            </a:r>
            <a:r>
              <a:rPr lang="en-GB" dirty="0">
                <a:solidFill>
                  <a:srgbClr val="FFFFFF"/>
                </a:solidFill>
              </a:rPr>
              <a:t>, </a:t>
            </a:r>
            <a:r>
              <a:rPr lang="en-GB" dirty="0" err="1">
                <a:solidFill>
                  <a:srgbClr val="FFFFFF"/>
                </a:solidFill>
              </a:rPr>
              <a:t>consectetur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adipiscing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elit</a:t>
            </a:r>
            <a:r>
              <a:rPr lang="en-GB" dirty="0">
                <a:solidFill>
                  <a:srgbClr val="FFFFFF"/>
                </a:solidFill>
              </a:rPr>
              <a:t>. </a:t>
            </a:r>
            <a:r>
              <a:rPr lang="en-GB" dirty="0" err="1">
                <a:solidFill>
                  <a:srgbClr val="FFFFFF"/>
                </a:solidFill>
              </a:rPr>
              <a:t>Curabitur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eleifend</a:t>
            </a:r>
            <a:r>
              <a:rPr lang="en-GB" dirty="0">
                <a:solidFill>
                  <a:srgbClr val="FFFFFF"/>
                </a:solidFill>
              </a:rPr>
              <a:t> a </a:t>
            </a:r>
            <a:r>
              <a:rPr lang="en-GB" dirty="0" err="1">
                <a:solidFill>
                  <a:srgbClr val="FFFFFF"/>
                </a:solidFill>
              </a:rPr>
              <a:t>diam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quis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suscipit</a:t>
            </a:r>
            <a:r>
              <a:rPr lang="en-GB" dirty="0">
                <a:solidFill>
                  <a:srgbClr val="FFFFFF"/>
                </a:solidFill>
              </a:rPr>
              <a:t>. Class </a:t>
            </a:r>
            <a:r>
              <a:rPr lang="en-GB" dirty="0" err="1">
                <a:solidFill>
                  <a:srgbClr val="FFFFFF"/>
                </a:solidFill>
              </a:rPr>
              <a:t>aptent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taciti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sociosqu</a:t>
            </a:r>
            <a:r>
              <a:rPr lang="en-GB" dirty="0">
                <a:solidFill>
                  <a:srgbClr val="FFFFFF"/>
                </a:solidFill>
              </a:rPr>
              <a:t> ad </a:t>
            </a:r>
            <a:r>
              <a:rPr lang="en-GB" dirty="0" err="1">
                <a:solidFill>
                  <a:srgbClr val="FFFFFF"/>
                </a:solidFill>
              </a:rPr>
              <a:t>litora</a:t>
            </a:r>
            <a:r>
              <a:rPr lang="en-GB" dirty="0">
                <a:solidFill>
                  <a:srgbClr val="FFFFFF"/>
                </a:solidFill>
              </a:rPr>
              <a:t> et </a:t>
            </a:r>
            <a:r>
              <a:rPr lang="en-GB" dirty="0" err="1">
                <a:solidFill>
                  <a:srgbClr val="FFFFFF"/>
                </a:solidFill>
              </a:rPr>
              <a:t>nec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torquent</a:t>
            </a:r>
            <a:r>
              <a:rPr lang="en-GB" dirty="0">
                <a:solidFill>
                  <a:srgbClr val="FFFFFF"/>
                </a:solidFill>
              </a:rPr>
              <a:t> per </a:t>
            </a:r>
            <a:r>
              <a:rPr lang="en-GB" dirty="0" err="1">
                <a:solidFill>
                  <a:srgbClr val="FFFFFF"/>
                </a:solidFill>
              </a:rPr>
              <a:t>conubia</a:t>
            </a:r>
            <a:r>
              <a:rPr lang="en-GB" dirty="0">
                <a:solidFill>
                  <a:srgbClr val="FFFFFF"/>
                </a:solidFill>
              </a:rPr>
              <a:t> nostra.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0AE737-B761-4811-9DBF-CDBEA4D6E157}"/>
              </a:ext>
            </a:extLst>
          </p:cNvPr>
          <p:cNvPicPr/>
          <p:nvPr/>
        </p:nvPicPr>
        <p:blipFill rotWithShape="1">
          <a:blip r:embed="rId3"/>
          <a:srcRect l="6038" t="15697" r="12374" b="15892"/>
          <a:stretch/>
        </p:blipFill>
        <p:spPr bwMode="auto">
          <a:xfrm>
            <a:off x="1297500" y="1151870"/>
            <a:ext cx="7411447" cy="3664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633BA0B-3BA0-4DC7-85E6-7A6C0120EBCD}"/>
              </a:ext>
            </a:extLst>
          </p:cNvPr>
          <p:cNvSpPr/>
          <p:nvPr/>
        </p:nvSpPr>
        <p:spPr>
          <a:xfrm>
            <a:off x="7011301" y="4879855"/>
            <a:ext cx="1350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[Liu et al. 2005]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Eulerian method</a:t>
            </a:r>
            <a:endParaRPr dirty="0"/>
          </a:p>
        </p:txBody>
      </p:sp>
      <p:pic>
        <p:nvPicPr>
          <p:cNvPr id="309" name="Shape 309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E12C4C37-4B00-4C7A-83B1-5383E8ED7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A1670B9-392F-49E5-BF56-62FE125A979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00" y="1496626"/>
            <a:ext cx="6464267" cy="33966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7681D90-E3AA-405C-A62C-3B0E37D0CFD4}"/>
              </a:ext>
            </a:extLst>
          </p:cNvPr>
          <p:cNvSpPr/>
          <p:nvPr/>
        </p:nvSpPr>
        <p:spPr>
          <a:xfrm>
            <a:off x="6455561" y="4893274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[Wu et al. 2012]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Phase based video magnification</a:t>
            </a:r>
            <a:endParaRPr dirty="0"/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Shape 349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Shape 350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Shape 351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Shape 352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Shape 353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Shape 354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Shape 35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Shape 357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Shape 358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Shape 360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Shape 361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Shape 364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Shape 36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Shape 366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Shape 367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Shape 368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Shape 369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Shape 370"/>
            <p:cNvCxnSpPr>
              <a:stCxn id="362" idx="3"/>
              <a:endCxn id="371" idx="7"/>
            </p:cNvCxnSpPr>
            <p:nvPr/>
          </p:nvCxnSpPr>
          <p:spPr>
            <a:xfrm rot="10800000" flipH="1">
              <a:off x="2307811" y="3249546"/>
              <a:ext cx="499500" cy="4752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Shape 372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Shape 374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371" name="Shape 371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Shape 37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Shape 376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Shape 377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Shape 378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Shape 379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Shape 380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Shape 381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Shape 382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Shape 383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Shape 384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Shape 38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Shape 386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Shape 387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Shape 388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Shape 391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Shape 392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Shape 393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Shape 394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Shape 39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Shape 396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Shape 397"/>
              <p:cNvCxnSpPr>
                <a:stCxn id="389" idx="3"/>
                <a:endCxn id="398" idx="7"/>
              </p:cNvCxnSpPr>
              <p:nvPr/>
            </p:nvCxnSpPr>
            <p:spPr>
              <a:xfrm rot="10800000" flipH="1">
                <a:off x="4792327" y="3664321"/>
                <a:ext cx="492600" cy="270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Shape 399"/>
              <p:cNvCxnSpPr>
                <a:stCxn id="398" idx="2"/>
                <a:endCxn id="400" idx="6"/>
              </p:cNvCxnSpPr>
              <p:nvPr/>
            </p:nvCxnSpPr>
            <p:spPr>
              <a:xfrm rot="10800000" flipH="1">
                <a:off x="5211997" y="3584730"/>
                <a:ext cx="528600" cy="109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Shape 401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8" name="Shape 398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w="3810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" name="Shape 400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Shape 402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Shape 403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Shape 404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Shape 40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Shape 406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Shape 407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Shape 408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Shape 409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Shape 410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Shape 411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Shape 412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Shape 413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Shape 414"/>
            <p:cNvCxnSpPr>
              <a:stCxn id="415" idx="7"/>
              <a:endCxn id="416" idx="6"/>
            </p:cNvCxnSpPr>
            <p:nvPr/>
          </p:nvCxnSpPr>
          <p:spPr>
            <a:xfrm rot="10800000" flipH="1">
              <a:off x="7552796" y="3180176"/>
              <a:ext cx="440700" cy="693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6" name="Shape 416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7" name="Shape 417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Shape 420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Shape 421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Shape 422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Shape 423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Shape 424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Shape 4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Shape 426"/>
            <p:cNvCxnSpPr>
              <a:stCxn id="418" idx="7"/>
              <a:endCxn id="415" idx="7"/>
            </p:cNvCxnSpPr>
            <p:nvPr/>
          </p:nvCxnSpPr>
          <p:spPr>
            <a:xfrm rot="10800000" flipH="1">
              <a:off x="7108759" y="3249388"/>
              <a:ext cx="444000" cy="4149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Shape 427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15" name="Shape 41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AB824F52-F185-40EB-AAD6-F60131F138E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07"/>
          <a:stretch/>
        </p:blipFill>
        <p:spPr bwMode="auto">
          <a:xfrm>
            <a:off x="1189002" y="1052644"/>
            <a:ext cx="7794559" cy="374032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FA5426CD-A09D-425C-8BEC-26F816F361C8}"/>
              </a:ext>
            </a:extLst>
          </p:cNvPr>
          <p:cNvSpPr/>
          <p:nvPr/>
        </p:nvSpPr>
        <p:spPr>
          <a:xfrm>
            <a:off x="6249427" y="4855408"/>
            <a:ext cx="1398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Jui</a:t>
            </a:r>
            <a:r>
              <a:rPr lang="en-US" dirty="0">
                <a:solidFill>
                  <a:schemeClr val="bg1"/>
                </a:solidFill>
              </a:rPr>
              <a:t> et al. 2013]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1733435" y="1095648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Cycle diagram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420E9E-E0F6-42BA-A7ED-800F29291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553237"/>
            <a:ext cx="7357402" cy="414268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798AB64-B590-4679-A23E-EE0914E827FC}"/>
              </a:ext>
            </a:extLst>
          </p:cNvPr>
          <p:cNvSpPr/>
          <p:nvPr/>
        </p:nvSpPr>
        <p:spPr>
          <a:xfrm>
            <a:off x="6249427" y="4855408"/>
            <a:ext cx="2533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https</a:t>
            </a:r>
            <a:r>
              <a:rPr lang="ru-RU" dirty="0">
                <a:solidFill>
                  <a:schemeClr val="bg1"/>
                </a:solidFill>
              </a:rPr>
              <a:t>://</a:t>
            </a:r>
            <a:r>
              <a:rPr lang="ru-RU" dirty="0" err="1">
                <a:solidFill>
                  <a:schemeClr val="bg1"/>
                </a:solidFill>
              </a:rPr>
              <a:t>youtu.be</a:t>
            </a:r>
            <a:r>
              <a:rPr lang="ru-RU" dirty="0">
                <a:solidFill>
                  <a:schemeClr val="bg1"/>
                </a:solidFill>
              </a:rPr>
              <a:t>/</a:t>
            </a:r>
            <a:r>
              <a:rPr lang="ru-RU" dirty="0" err="1">
                <a:solidFill>
                  <a:schemeClr val="bg1"/>
                </a:solidFill>
              </a:rPr>
              <a:t>DgK1Zl9asIQ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Phase based implementation</a:t>
            </a:r>
            <a:endParaRPr dirty="0"/>
          </a:p>
        </p:txBody>
      </p:sp>
      <p:pic>
        <p:nvPicPr>
          <p:cNvPr id="309" name="Shape 309" descr="offset_comp_442889_edtied2.jpg"/>
          <p:cNvPicPr preferRelativeResize="0"/>
          <p:nvPr/>
        </p:nvPicPr>
        <p:blipFill rotWithShape="1">
          <a:blip r:embed="rId3">
            <a:alphaModFix/>
          </a:blip>
          <a:srcRect l="40835" t="36462" r="22818" b="1295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E12C4C37-4B00-4C7A-83B1-5383E8ED7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F0E5B3-060C-44EA-86AC-836029A721C6}"/>
              </a:ext>
            </a:extLst>
          </p:cNvPr>
          <p:cNvPicPr/>
          <p:nvPr/>
        </p:nvPicPr>
        <p:blipFill rotWithShape="1">
          <a:blip r:embed="rId4"/>
          <a:srcRect l="6966" t="9638" r="12221" b="27222"/>
          <a:stretch/>
        </p:blipFill>
        <p:spPr bwMode="auto">
          <a:xfrm>
            <a:off x="1297500" y="1440525"/>
            <a:ext cx="7038900" cy="34717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4ED7925-3CD9-461B-B1C0-4DB349C72543}"/>
              </a:ext>
            </a:extLst>
          </p:cNvPr>
          <p:cNvSpPr/>
          <p:nvPr/>
        </p:nvSpPr>
        <p:spPr>
          <a:xfrm>
            <a:off x="6249427" y="4855408"/>
            <a:ext cx="1398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Jui</a:t>
            </a:r>
            <a:r>
              <a:rPr lang="en-US" dirty="0">
                <a:solidFill>
                  <a:schemeClr val="bg1"/>
                </a:solidFill>
              </a:rPr>
              <a:t> et al. 2013]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0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8517FC9-D3B2-406D-A857-28D85906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09380C-664F-408F-A244-D062B005D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0A36F81-15EA-4DC5-9A10-FDA72EF3C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01" y="1924850"/>
            <a:ext cx="3713089" cy="20917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7D6A1E-4C20-4D09-97F4-0E60C512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82" y="1924850"/>
            <a:ext cx="3713089" cy="2091707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FB762EB9-4823-4DB3-921C-D63AB0367AD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323</Words>
  <Application>Microsoft Office PowerPoint</Application>
  <PresentationFormat>Экран (16:9)</PresentationFormat>
  <Paragraphs>71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Montserrat</vt:lpstr>
      <vt:lpstr>Lato</vt:lpstr>
      <vt:lpstr>Roboto</vt:lpstr>
      <vt:lpstr>Average</vt:lpstr>
      <vt:lpstr>Arial</vt:lpstr>
      <vt:lpstr>Times New Roman</vt:lpstr>
      <vt:lpstr>Focus</vt:lpstr>
      <vt:lpstr>Malfunctioning engine clamping components detection using Phase based video magnification</vt:lpstr>
      <vt:lpstr>Outline</vt:lpstr>
      <vt:lpstr>Video magnification</vt:lpstr>
      <vt:lpstr>Lagrangian approach</vt:lpstr>
      <vt:lpstr>Eulerian method</vt:lpstr>
      <vt:lpstr>Phase based video magnification</vt:lpstr>
      <vt:lpstr>Cycle diagram</vt:lpstr>
      <vt:lpstr>Phase based implementation</vt:lpstr>
      <vt:lpstr>Презентация PowerPoint</vt:lpstr>
      <vt:lpstr>Phases of two videos are shifted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Malfunctioning engine clamping components detection using Phase based video magnification</dc:title>
  <cp:lastModifiedBy>Kudaibergen Urinbayev</cp:lastModifiedBy>
  <cp:revision>20</cp:revision>
  <dcterms:modified xsi:type="dcterms:W3CDTF">2018-05-03T03:30:44Z</dcterms:modified>
</cp:coreProperties>
</file>